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097" r:id="rId8"/>
    <p:sldId id="1289" r:id="rId9"/>
    <p:sldId id="1353" r:id="rId10"/>
    <p:sldId id="1373" r:id="rId11"/>
    <p:sldId id="1312" r:id="rId12"/>
    <p:sldId id="1374" r:id="rId13"/>
    <p:sldId id="1375" r:id="rId14"/>
    <p:sldId id="1376" r:id="rId15"/>
    <p:sldId id="1377" r:id="rId16"/>
    <p:sldId id="1378" r:id="rId17"/>
    <p:sldId id="1337" r:id="rId18"/>
    <p:sldId id="1379" r:id="rId19"/>
    <p:sldId id="1380" r:id="rId20"/>
    <p:sldId id="1345" r:id="rId21"/>
    <p:sldId id="1381" r:id="rId22"/>
    <p:sldId id="1382" r:id="rId23"/>
    <p:sldId id="1297" r:id="rId24"/>
    <p:sldId id="1315" r:id="rId25"/>
    <p:sldId id="1316" r:id="rId26"/>
    <p:sldId id="1322" r:id="rId27"/>
    <p:sldId id="1323" r:id="rId28"/>
    <p:sldId id="1324" r:id="rId29"/>
    <p:sldId id="1317" r:id="rId30"/>
    <p:sldId id="1319" r:id="rId31"/>
    <p:sldId id="1318" r:id="rId32"/>
    <p:sldId id="1320" r:id="rId33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BB84"/>
    <a:srgbClr val="C2DE9A"/>
    <a:srgbClr val="D2E4BB"/>
    <a:srgbClr val="F2DFD0"/>
    <a:srgbClr val="E8EBF6"/>
    <a:srgbClr val="E4F3EC"/>
    <a:srgbClr val="F2F8E9"/>
    <a:srgbClr val="F8E8E9"/>
    <a:srgbClr val="EF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1" autoAdjust="0"/>
    <p:restoredTop sz="96909" autoAdjust="0"/>
  </p:normalViewPr>
  <p:slideViewPr>
    <p:cSldViewPr>
      <p:cViewPr varScale="1">
        <p:scale>
          <a:sx n="118" d="100"/>
          <a:sy n="118" d="100"/>
        </p:scale>
        <p:origin x="-1494" y="-9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0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0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7.png"/><Relationship Id="rId7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33.png"/><Relationship Id="rId10" Type="http://schemas.openxmlformats.org/officeDocument/2006/relationships/image" Target="../media/image10.png"/><Relationship Id="rId4" Type="http://schemas.openxmlformats.org/officeDocument/2006/relationships/image" Target="../media/image38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25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0.jpe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data2.tsherpa.co.kr/tsherpa/MultiMedia/Flash/2020/curri/index.html?flashxmlnum=pink700&amp;classa=A8-C1-41-MM-MM-04-03-03-0-0-0-0&amp;classno=MM_41_04/suh_0401_02_0003/suh_0401_02_0003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hyperlink" Target="https://cdata2.tsherpa.co.kr/tsherpa/MultiMedia/Flash/2020/curri/index.html?flashxmlnum=pink700&amp;classa=A8-C1-41-MM-MM-04-03-03-0-0-0-0&amp;classno=MM_41_04/suh_0401_02_0003/suh_0401_02_0003_401_1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hyperlink" Target="https://cdata2.tsherpa.co.kr/tsherpa/MultiMedia/Flash/2020/curri/index.html?flashxmlnum=pink700&amp;classa=A8-C1-41-MM-MM-04-03-03-0-0-0-0&amp;classno=MM_41_04/suh_0401_02_0003/suh_0401_02_0003_401_1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hyperlink" Target="https://cdata2.tsherpa.co.kr/tsherpa/MultiMedia/Flash/2020/curri/index.html?flashxmlnum=pink700&amp;classa=A8-C1-41-MM-MM-04-03-03-0-0-0-0&amp;classno=MM_41_04/suh_0401_02_0003/suh_0401_02_0003_401_1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2362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2022.1.17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41695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30926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각의 크기는 얼마일까요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2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FADF124-7652-41CE-BE72-2E826EB140E4}"/>
              </a:ext>
            </a:extLst>
          </p:cNvPr>
          <p:cNvSpPr txBox="1"/>
          <p:nvPr/>
        </p:nvSpPr>
        <p:spPr>
          <a:xfrm>
            <a:off x="389042" y="1007440"/>
            <a:ext cx="558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각의 크기를 나타내는 단위를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6702399" y="53163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3B6A34E-7668-4891-9D1E-33EDA4110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8" y="1663734"/>
            <a:ext cx="6509410" cy="3423928"/>
          </a:xfrm>
          <a:prstGeom prst="rect">
            <a:avLst/>
          </a:prstGeom>
        </p:spPr>
      </p:pic>
      <p:graphicFrame>
        <p:nvGraphicFramePr>
          <p:cNvPr id="2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209506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쓰기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\app\resource\contents\lesson02\ops\2\media\mp4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2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각도를 재는 방법을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보니 캐릭터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클릭하면 캐릭터의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위쪽으로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8361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\app\resource\contents\lesson02\ops\2\images\2_2\2_2_5_01.svg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431528" y="129019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99551" y="123304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82815" y="1290198"/>
            <a:ext cx="521274" cy="256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853572" y="124475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30765" y="1288688"/>
            <a:ext cx="521274" cy="25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25607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84348" y="11959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4" y="1996391"/>
            <a:ext cx="4652540" cy="2779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1" y="3634107"/>
            <a:ext cx="964362" cy="1501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7124" y="4509120"/>
            <a:ext cx="2102668" cy="5400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19872" y="4572498"/>
            <a:ext cx="1961014" cy="34041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87E3BBE-A8B3-4D47-90ED-F7E30E35CA4B}"/>
              </a:ext>
            </a:extLst>
          </p:cNvPr>
          <p:cNvSpPr/>
          <p:nvPr/>
        </p:nvSpPr>
        <p:spPr>
          <a:xfrm>
            <a:off x="956624" y="4516868"/>
            <a:ext cx="1882227" cy="39604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각도기의 중심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015FBC98-63E8-45A6-A7AF-A6145BA8A552}"/>
              </a:ext>
            </a:extLst>
          </p:cNvPr>
          <p:cNvSpPr/>
          <p:nvPr/>
        </p:nvSpPr>
        <p:spPr>
          <a:xfrm>
            <a:off x="3241308" y="4571341"/>
            <a:ext cx="2073967" cy="39604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각도기의 밑금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15275" y="3450083"/>
            <a:ext cx="625384" cy="625384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5382539" y="32497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529031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20" y="536377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51" y="535750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08" y="5290313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/>
          <p:cNvSpPr/>
          <p:nvPr/>
        </p:nvSpPr>
        <p:spPr>
          <a:xfrm>
            <a:off x="2771592" y="50370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각도를 재는 방법을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31528" y="129019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99551" y="123304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82815" y="1290198"/>
            <a:ext cx="521274" cy="256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853572" y="124475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30765" y="1288688"/>
            <a:ext cx="521274" cy="25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25607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24" y="1996391"/>
            <a:ext cx="4652540" cy="2779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1" y="3634107"/>
            <a:ext cx="964362" cy="1501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7124" y="4509120"/>
            <a:ext cx="2102668" cy="5400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19872" y="4572498"/>
            <a:ext cx="1961014" cy="34041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87E3BBE-A8B3-4D47-90ED-F7E30E35CA4B}"/>
              </a:ext>
            </a:extLst>
          </p:cNvPr>
          <p:cNvSpPr/>
          <p:nvPr/>
        </p:nvSpPr>
        <p:spPr>
          <a:xfrm>
            <a:off x="956624" y="4516868"/>
            <a:ext cx="1882227" cy="39604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각도기의 중심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015FBC98-63E8-45A6-A7AF-A6145BA8A552}"/>
              </a:ext>
            </a:extLst>
          </p:cNvPr>
          <p:cNvSpPr/>
          <p:nvPr/>
        </p:nvSpPr>
        <p:spPr>
          <a:xfrm>
            <a:off x="3241308" y="4571341"/>
            <a:ext cx="2073967" cy="39604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각도기의 밑금</a:t>
            </a:r>
          </a:p>
        </p:txBody>
      </p:sp>
      <p:pic>
        <p:nvPicPr>
          <p:cNvPr id="4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529031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20" y="536377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51" y="535750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08" y="5290313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4642269" y="2060174"/>
            <a:ext cx="2145386" cy="132407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4683748" y="2053145"/>
            <a:ext cx="2103907" cy="13311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먼저 각도기의</a:t>
            </a:r>
            <a:endParaRPr lang="en-US" altLang="ko-KR" sz="1900" dirty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중심과 각도기의 밑금이 어디인지 알아야 해요</a:t>
            </a:r>
            <a:r>
              <a:rPr lang="en-US" altLang="ko-KR" sz="190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6055433" y="3392996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6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캐릭터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>
            <a:spLocks noChangeArrowheads="1"/>
          </p:cNvSpPr>
          <p:nvPr/>
        </p:nvSpPr>
        <p:spPr bwMode="auto">
          <a:xfrm>
            <a:off x="7078283" y="5603978"/>
            <a:ext cx="1971702" cy="10618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+mn-lt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+mn-lt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+mn-lt"/>
                <a:ea typeface="맑은 고딕" pitchFamily="50" charset="-127"/>
              </a:rPr>
              <a:t>보니</a:t>
            </a:r>
            <a:r>
              <a:rPr lang="en-US" altLang="ko-KR" sz="1000" b="1" dirty="0" smtClean="0">
                <a:solidFill>
                  <a:srgbClr val="FF0000"/>
                </a:solidFill>
                <a:latin typeface="+mn-lt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+mn-lt"/>
                <a:ea typeface="맑은 고딕" pitchFamily="50" charset="-127"/>
              </a:rPr>
              <a:t>여</a:t>
            </a:r>
            <a:r>
              <a:rPr lang="en-US" altLang="ko-KR" sz="1000" b="1" dirty="0" smtClean="0">
                <a:solidFill>
                  <a:srgbClr val="FF0000"/>
                </a:solidFill>
                <a:latin typeface="+mn-lt"/>
                <a:ea typeface="맑은 고딕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+mn-lt"/>
                <a:ea typeface="맑은 고딕" pitchFamily="50" charset="-127"/>
              </a:rPr>
              <a:t>suh_h_0401_02_0003_202_1</a:t>
            </a:r>
            <a:endParaRPr lang="ko-KR" altLang="en-US" sz="1000" b="1" dirty="0">
              <a:latin typeface="+mn-lt"/>
              <a:ea typeface="맑은 고딕" pitchFamily="50" charset="-127"/>
            </a:endParaRPr>
          </a:p>
          <a:p>
            <a:pPr algn="ctr"/>
            <a:r>
              <a:rPr lang="en-US" altLang="ko-KR" sz="1000" b="1" dirty="0">
                <a:latin typeface="+mn-lt"/>
                <a:ea typeface="맑은 고딕" pitchFamily="50" charset="-127"/>
              </a:rPr>
              <a:t> </a:t>
            </a:r>
            <a:endParaRPr lang="en-US" altLang="ko-KR" sz="1000" b="1" dirty="0" smtClean="0">
              <a:latin typeface="+mn-lt"/>
              <a:ea typeface="맑은 고딕" pitchFamily="50" charset="-127"/>
            </a:endParaRPr>
          </a:p>
          <a:p>
            <a:pPr algn="just"/>
            <a:r>
              <a:rPr lang="ko-KR" altLang="en-US" sz="11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먼저 각도기의</a:t>
            </a:r>
            <a:r>
              <a:rPr lang="en-US" altLang="ko-KR" sz="11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  <a:r>
              <a:rPr lang="ko-KR" altLang="en-US" sz="110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중심과 </a:t>
            </a:r>
            <a:r>
              <a:rPr lang="ko-KR" altLang="en-US" sz="1100" dirty="0">
                <a:solidFill>
                  <a:sysClr val="windowText" lastClr="000000"/>
                </a:solidFill>
                <a:latin typeface="+mn-ea"/>
                <a:ea typeface="+mn-ea"/>
              </a:rPr>
              <a:t>각도기의 밑금이 어디인지 알아야 해요</a:t>
            </a:r>
            <a:r>
              <a:rPr lang="en-US" altLang="ko-KR" sz="1100" dirty="0">
                <a:solidFill>
                  <a:sysClr val="windowText" lastClr="000000"/>
                </a:solidFill>
                <a:latin typeface="+mn-ea"/>
                <a:ea typeface="+mn-ea"/>
              </a:rPr>
              <a:t>.</a:t>
            </a:r>
            <a:endParaRPr lang="ko-KR" altLang="en-US" sz="110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328877" y="36734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28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각도를 재는 방법을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31528" y="129019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99551" y="123304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82815" y="1290198"/>
            <a:ext cx="521274" cy="256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853572" y="124475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30765" y="1288688"/>
            <a:ext cx="521274" cy="25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25607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529031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20" y="536377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51" y="535750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08" y="5290313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644" y="52797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48" y="527970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96658" y="536269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7183" y="536560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0" y="2204864"/>
            <a:ext cx="6862000" cy="238060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22" y="2192350"/>
            <a:ext cx="332177" cy="44511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39" y="2856227"/>
            <a:ext cx="332177" cy="44511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39" y="3520104"/>
            <a:ext cx="332177" cy="445117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6338052" y="19648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1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+mn-ea"/>
              <a:ea typeface="+mn-ea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클릭 시 기능은 전자저작물과 동일함</a:t>
            </a:r>
            <a:r>
              <a:rPr lang="en-US" altLang="ko-KR" sz="1000" dirty="0" smtClean="0">
                <a:latin typeface="+mn-ea"/>
                <a:ea typeface="+mn-ea"/>
              </a:rPr>
              <a:t>. </a:t>
            </a:r>
            <a:r>
              <a:rPr lang="ko-KR" altLang="en-US" sz="1000" dirty="0" smtClean="0">
                <a:latin typeface="+mn-ea"/>
                <a:ea typeface="+mn-ea"/>
              </a:rPr>
              <a:t>텍스트 </a:t>
            </a:r>
            <a:r>
              <a:rPr lang="ko-KR" altLang="en-US" sz="1000" dirty="0" err="1" smtClean="0">
                <a:latin typeface="+mn-ea"/>
                <a:ea typeface="+mn-ea"/>
              </a:rPr>
              <a:t>오픈되고</a:t>
            </a:r>
            <a:r>
              <a:rPr lang="ko-KR" altLang="en-US" sz="1000" dirty="0" smtClean="0">
                <a:latin typeface="+mn-ea"/>
                <a:ea typeface="+mn-ea"/>
              </a:rPr>
              <a:t> 왼쪽 각도기에 이벤트 있음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+mn-ea"/>
                <a:ea typeface="+mn-ea"/>
              </a:rPr>
              <a:t>한대희</a:t>
            </a:r>
            <a:r>
              <a:rPr lang="en-US" altLang="ko-KR" sz="1000" dirty="0">
                <a:latin typeface="+mn-ea"/>
                <a:ea typeface="+mn-ea"/>
              </a:rPr>
              <a:t>(2022)/4-1/3_002_2015</a:t>
            </a:r>
            <a:r>
              <a:rPr lang="ko-KR" altLang="en-US" sz="1000" dirty="0">
                <a:latin typeface="+mn-ea"/>
                <a:ea typeface="+mn-ea"/>
              </a:rPr>
              <a:t>개정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 dirty="0">
                <a:latin typeface="+mn-ea"/>
                <a:ea typeface="+mn-ea"/>
              </a:rPr>
              <a:t>수학</a:t>
            </a:r>
            <a:r>
              <a:rPr lang="en-US" altLang="ko-KR" sz="1000" dirty="0">
                <a:latin typeface="+mn-ea"/>
                <a:ea typeface="+mn-ea"/>
              </a:rPr>
              <a:t>%204-1%20</a:t>
            </a:r>
            <a:r>
              <a:rPr lang="ko-KR" altLang="en-US" sz="1000" dirty="0">
                <a:latin typeface="+mn-ea"/>
                <a:ea typeface="+mn-ea"/>
              </a:rPr>
              <a:t>지도서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smtClean="0">
                <a:latin typeface="+mn-ea"/>
                <a:ea typeface="+mn-ea"/>
              </a:rPr>
              <a:t>app/resource/contents/lesson02/ops/2/2_2_05.html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+mn-ea"/>
              <a:ea typeface="+mn-ea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+mn-ea"/>
                <a:ea typeface="+mn-ea"/>
              </a:rPr>
              <a:t>2. </a:t>
            </a:r>
            <a:r>
              <a:rPr lang="ko-KR" altLang="en-US" sz="1000" dirty="0" err="1" smtClean="0">
                <a:latin typeface="+mn-ea"/>
                <a:ea typeface="+mn-ea"/>
              </a:rPr>
              <a:t>오픈되는</a:t>
            </a:r>
            <a:r>
              <a:rPr lang="ko-KR" altLang="en-US" sz="1000" dirty="0" smtClean="0">
                <a:latin typeface="+mn-ea"/>
                <a:ea typeface="+mn-ea"/>
              </a:rPr>
              <a:t> 텍스트 다음 슬라이드 참고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+mn-ea"/>
              <a:ea typeface="+mn-ea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+mn-ea"/>
              <a:ea typeface="+mn-ea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+mn-ea"/>
              <a:ea typeface="+mn-ea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66721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쓰기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\app\resource\contents\lesson02\ops\2\images\2_2\2_2_5_02.svg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3341456" y="22972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17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각도를 재는 방법을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31528" y="129019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99551" y="123304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82815" y="1290198"/>
            <a:ext cx="521274" cy="256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853572" y="124475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30765" y="1288688"/>
            <a:ext cx="521274" cy="25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25607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529031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20" y="536377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51" y="535750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08" y="5290313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644" y="52797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48" y="527970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96658" y="536269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7183" y="536560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0" y="2204864"/>
            <a:ext cx="6862000" cy="238060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22" y="2192350"/>
            <a:ext cx="332177" cy="44511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39" y="2856227"/>
            <a:ext cx="332177" cy="44511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39" y="3520104"/>
            <a:ext cx="332177" cy="445117"/>
          </a:xfrm>
          <a:prstGeom prst="rect">
            <a:avLst/>
          </a:prstGeom>
        </p:spPr>
      </p:pic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손가락 버튼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33931C3-24DA-4D5B-AE48-7070758F6BFC}"/>
              </a:ext>
            </a:extLst>
          </p:cNvPr>
          <p:cNvSpPr/>
          <p:nvPr/>
        </p:nvSpPr>
        <p:spPr>
          <a:xfrm>
            <a:off x="3458814" y="2492896"/>
            <a:ext cx="3481838" cy="35151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각의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꼭짓점을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각도기의 중심에 맞추기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50DCF83-A641-441B-B87A-5942E776550C}"/>
              </a:ext>
            </a:extLst>
          </p:cNvPr>
          <p:cNvSpPr/>
          <p:nvPr/>
        </p:nvSpPr>
        <p:spPr>
          <a:xfrm>
            <a:off x="3425903" y="3153884"/>
            <a:ext cx="3558365" cy="3831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각의 변 하나를 각도기의 밑금에 맞추기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9E36D8F-C06D-4986-93F3-AA6D4F546E01}"/>
              </a:ext>
            </a:extLst>
          </p:cNvPr>
          <p:cNvSpPr/>
          <p:nvPr/>
        </p:nvSpPr>
        <p:spPr>
          <a:xfrm>
            <a:off x="3458814" y="3792724"/>
            <a:ext cx="3481838" cy="71639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각의 변 하나가 가리키는 </a:t>
            </a:r>
            <a:endParaRPr lang="en-US" altLang="ko-KR" sz="1600" spc="-15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각도기의 눈금 확인하기</a:t>
            </a:r>
          </a:p>
        </p:txBody>
      </p:sp>
    </p:spTree>
    <p:extLst>
      <p:ext uri="{BB962C8B-B14F-4D97-AF65-F5344CB8AC3E}">
        <p14:creationId xmlns:p14="http://schemas.microsoft.com/office/powerpoint/2010/main" val="275880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각도를 재는 방법을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31528" y="129019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99551" y="123304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82815" y="1290198"/>
            <a:ext cx="521274" cy="25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853572" y="124475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30765" y="1288688"/>
            <a:ext cx="521274" cy="256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25607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73389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\app\resource\contents\lesson02\ops\2\images\2_2\2_2_5_03.svg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>
            <a:extLst>
              <a:ext uri="{FF2B5EF4-FFF2-40B4-BE49-F238E27FC236}">
                <a16:creationId xmlns:a16="http://schemas.microsoft.com/office/drawing/2014/main" xmlns="" id="{51898AF6-2FBD-4376-8621-52193B29B3E9}"/>
              </a:ext>
            </a:extLst>
          </p:cNvPr>
          <p:cNvSpPr txBox="1"/>
          <p:nvPr/>
        </p:nvSpPr>
        <p:spPr>
          <a:xfrm>
            <a:off x="251521" y="1615742"/>
            <a:ext cx="655272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각도기의 중심을 바르게 맞춘 것에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표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하세요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3950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xmlns="" id="{3C8DDF9B-CA0A-4030-99B0-A02BAEAA1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14" y="1608716"/>
            <a:ext cx="394477" cy="38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5611C938-0A46-4103-837A-C30F3508C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08" y="2420888"/>
            <a:ext cx="3344888" cy="172819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6C84D962-94D7-4DBD-BD56-F86ECEA7E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884" y="2421049"/>
            <a:ext cx="3409610" cy="1728031"/>
          </a:xfrm>
          <a:prstGeom prst="rect">
            <a:avLst/>
          </a:prstGeom>
        </p:spPr>
      </p:pic>
      <p:sp>
        <p:nvSpPr>
          <p:cNvPr id="5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오답 클릭 시 나타났다가 사라짐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6">
            <a:extLst>
              <a:ext uri="{FF2B5EF4-FFF2-40B4-BE49-F238E27FC236}">
                <a16:creationId xmlns:a16="http://schemas.microsoft.com/office/drawing/2014/main" xmlns="" id="{6389F1FA-D1F2-4F2E-AB60-CC9AFD23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5725803" y="50298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1431184" y="3145175"/>
            <a:ext cx="592031" cy="592031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 err="1" smtClean="0"/>
          </a:p>
        </p:txBody>
      </p:sp>
      <p:grpSp>
        <p:nvGrpSpPr>
          <p:cNvPr id="68" name="그룹 67"/>
          <p:cNvGrpSpPr/>
          <p:nvPr/>
        </p:nvGrpSpPr>
        <p:grpSpPr>
          <a:xfrm>
            <a:off x="4982215" y="3228387"/>
            <a:ext cx="500948" cy="500950"/>
            <a:chOff x="5302260" y="5072084"/>
            <a:chExt cx="401643" cy="401644"/>
          </a:xfrm>
        </p:grpSpPr>
        <p:cxnSp>
          <p:nvCxnSpPr>
            <p:cNvPr id="69" name="직선 연결선 68"/>
            <p:cNvCxnSpPr/>
            <p:nvPr/>
          </p:nvCxnSpPr>
          <p:spPr bwMode="auto">
            <a:xfrm rot="16200000" flipH="1">
              <a:off x="5302260" y="5072084"/>
              <a:ext cx="401643" cy="40164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직선 연결선 69"/>
            <p:cNvCxnSpPr/>
            <p:nvPr/>
          </p:nvCxnSpPr>
          <p:spPr bwMode="auto">
            <a:xfrm rot="5400000">
              <a:off x="5302260" y="5072085"/>
              <a:ext cx="401643" cy="40164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1263171" y="29362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56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EBB8CD97-758B-4F09-9654-F58C6315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3" y="2472161"/>
            <a:ext cx="3537557" cy="171292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ADDC9AD7-DC4C-4ABF-81F5-B6B64A02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031" y="2437589"/>
            <a:ext cx="3306765" cy="171292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각도를 재는 방법을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431528" y="129019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99551" y="123304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82815" y="1290198"/>
            <a:ext cx="521274" cy="256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853572" y="124475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30765" y="1288688"/>
            <a:ext cx="521274" cy="256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25607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4661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\app\resource\contents\lesson02\ops\2\images\2_2\2_2_5_04.svg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>
            <a:extLst>
              <a:ext uri="{FF2B5EF4-FFF2-40B4-BE49-F238E27FC236}">
                <a16:creationId xmlns:a16="http://schemas.microsoft.com/office/drawing/2014/main" xmlns="" id="{51898AF6-2FBD-4376-8621-52193B29B3E9}"/>
              </a:ext>
            </a:extLst>
          </p:cNvPr>
          <p:cNvSpPr txBox="1"/>
          <p:nvPr/>
        </p:nvSpPr>
        <p:spPr>
          <a:xfrm>
            <a:off x="251521" y="1615742"/>
            <a:ext cx="655272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각도기의 밑금을 바르게 맞춘 것에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표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하세요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3950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xmlns="" id="{3C8DDF9B-CA0A-4030-99B0-A02BAEAA1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14" y="1608716"/>
            <a:ext cx="394477" cy="38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오답 클릭 시 나타났다가 사라짐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6">
            <a:extLst>
              <a:ext uri="{FF2B5EF4-FFF2-40B4-BE49-F238E27FC236}">
                <a16:creationId xmlns:a16="http://schemas.microsoft.com/office/drawing/2014/main" xmlns="" id="{6389F1FA-D1F2-4F2E-AB60-CC9AFD23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5725803" y="50298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1431184" y="3145175"/>
            <a:ext cx="592031" cy="592031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 err="1" smtClean="0"/>
          </a:p>
        </p:txBody>
      </p:sp>
      <p:grpSp>
        <p:nvGrpSpPr>
          <p:cNvPr id="68" name="그룹 67"/>
          <p:cNvGrpSpPr/>
          <p:nvPr/>
        </p:nvGrpSpPr>
        <p:grpSpPr>
          <a:xfrm>
            <a:off x="4982215" y="3228387"/>
            <a:ext cx="500948" cy="500950"/>
            <a:chOff x="5302260" y="5072084"/>
            <a:chExt cx="401643" cy="401644"/>
          </a:xfrm>
        </p:grpSpPr>
        <p:cxnSp>
          <p:nvCxnSpPr>
            <p:cNvPr id="69" name="직선 연결선 68"/>
            <p:cNvCxnSpPr/>
            <p:nvPr/>
          </p:nvCxnSpPr>
          <p:spPr bwMode="auto">
            <a:xfrm rot="16200000" flipH="1">
              <a:off x="5302260" y="5072084"/>
              <a:ext cx="401643" cy="40164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직선 연결선 69"/>
            <p:cNvCxnSpPr/>
            <p:nvPr/>
          </p:nvCxnSpPr>
          <p:spPr bwMode="auto">
            <a:xfrm rot="5400000">
              <a:off x="5302260" y="5072085"/>
              <a:ext cx="401643" cy="40164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1263171" y="29362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52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34215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\app\resource\contents\lesson02\ops\2\images\2_2\2_2_6_01.svg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97" name="타원 96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F2B5E25-4D71-4EC2-AC50-BC1D9E45335C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각도를 재어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A7FDD940-56EC-4D7F-8DCD-F704A2A599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62" b="18842"/>
          <a:stretch/>
        </p:blipFill>
        <p:spPr>
          <a:xfrm>
            <a:off x="115384" y="2331266"/>
            <a:ext cx="3447529" cy="178181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7BB2FF38-A3B0-4171-B926-C47DCF757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96" b="19405"/>
          <a:stretch/>
        </p:blipFill>
        <p:spPr>
          <a:xfrm>
            <a:off x="3464730" y="2343637"/>
            <a:ext cx="3447530" cy="1769439"/>
          </a:xfrm>
          <a:prstGeom prst="rect">
            <a:avLst/>
          </a:prstGeom>
        </p:spPr>
      </p:pic>
      <p:pic>
        <p:nvPicPr>
          <p:cNvPr id="107" name="Picture 11">
            <a:extLst>
              <a:ext uri="{FF2B5EF4-FFF2-40B4-BE49-F238E27FC236}">
                <a16:creationId xmlns:a16="http://schemas.microsoft.com/office/drawing/2014/main" xmlns="" id="{594D09B9-0381-4908-9755-5A280FD4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27" y="5192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85" y="526454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3">
            <a:extLst>
              <a:ext uri="{FF2B5EF4-FFF2-40B4-BE49-F238E27FC236}">
                <a16:creationId xmlns:a16="http://schemas.microsoft.com/office/drawing/2014/main" xmlns="" id="{C8A81B6A-F8C7-47EA-94FD-62794874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28" y="525262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4">
            <a:extLst>
              <a:ext uri="{FF2B5EF4-FFF2-40B4-BE49-F238E27FC236}">
                <a16:creationId xmlns:a16="http://schemas.microsoft.com/office/drawing/2014/main" xmlns="" id="{13D9F22F-C806-4ACB-92ED-F8FE607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604" y="517831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>
            <a:extLst>
              <a:ext uri="{FF2B5EF4-FFF2-40B4-BE49-F238E27FC236}">
                <a16:creationId xmlns:a16="http://schemas.microsoft.com/office/drawing/2014/main" xmlns="" id="{5FB15A37-E039-4160-8670-E56F65C6C8EB}"/>
              </a:ext>
            </a:extLst>
          </p:cNvPr>
          <p:cNvSpPr/>
          <p:nvPr/>
        </p:nvSpPr>
        <p:spPr>
          <a:xfrm>
            <a:off x="2564647" y="49567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4" y="5251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1331640" y="4190914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45°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728" y="4013414"/>
            <a:ext cx="360000" cy="355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4896056" y="4191800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120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144" y="4014300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560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각도기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각도기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/app/resource/contents/lesson02/ops/2/2_2_06.html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79154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\app\resource\contents\lesson02\ops\2\images\2_2\2_2_6_02.svg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97" name="타원 96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F2B5E25-4D71-4EC2-AC50-BC1D9E45335C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각도를 재어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07" name="Picture 11">
            <a:extLst>
              <a:ext uri="{FF2B5EF4-FFF2-40B4-BE49-F238E27FC236}">
                <a16:creationId xmlns:a16="http://schemas.microsoft.com/office/drawing/2014/main" xmlns="" id="{594D09B9-0381-4908-9755-5A280FD4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27" y="5192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85" y="526454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3">
            <a:extLst>
              <a:ext uri="{FF2B5EF4-FFF2-40B4-BE49-F238E27FC236}">
                <a16:creationId xmlns:a16="http://schemas.microsoft.com/office/drawing/2014/main" xmlns="" id="{C8A81B6A-F8C7-47EA-94FD-62794874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28" y="525262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4">
            <a:extLst>
              <a:ext uri="{FF2B5EF4-FFF2-40B4-BE49-F238E27FC236}">
                <a16:creationId xmlns:a16="http://schemas.microsoft.com/office/drawing/2014/main" xmlns="" id="{13D9F22F-C806-4ACB-92ED-F8FE607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604" y="517831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4" y="5251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24" y="526573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40" y="5259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2128396"/>
            <a:ext cx="2706182" cy="28127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832" y="1975382"/>
            <a:ext cx="2273904" cy="30377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31640" y="4761148"/>
            <a:ext cx="1584176" cy="31820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563888" y="4946364"/>
            <a:ext cx="1159651" cy="13999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04048" y="1979125"/>
            <a:ext cx="333628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43"/>
          <p:cNvSpPr txBox="1"/>
          <p:nvPr/>
        </p:nvSpPr>
        <p:spPr>
          <a:xfrm>
            <a:off x="5193008" y="1502171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각도기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032284" y="12687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4899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타원 40"/>
          <p:cNvSpPr/>
          <p:nvPr/>
        </p:nvSpPr>
        <p:spPr>
          <a:xfrm>
            <a:off x="5258915" y="17447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1799692" y="4488516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780" y="4311016"/>
            <a:ext cx="360000" cy="35500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5004068" y="4489402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100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6156" y="4311902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8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560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각도기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각도기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/app/resource/contents/lesson02/ops/2/2_2_06.html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05319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\app\resource\contents\lesson02\ops\2\images\2_2\2_2_6_03.svg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97" name="타원 96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F2B5E25-4D71-4EC2-AC50-BC1D9E45335C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각도를 재어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07" name="Picture 11">
            <a:extLst>
              <a:ext uri="{FF2B5EF4-FFF2-40B4-BE49-F238E27FC236}">
                <a16:creationId xmlns:a16="http://schemas.microsoft.com/office/drawing/2014/main" xmlns="" id="{594D09B9-0381-4908-9755-5A280FD4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27" y="5192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85" y="526454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3">
            <a:extLst>
              <a:ext uri="{FF2B5EF4-FFF2-40B4-BE49-F238E27FC236}">
                <a16:creationId xmlns:a16="http://schemas.microsoft.com/office/drawing/2014/main" xmlns="" id="{C8A81B6A-F8C7-47EA-94FD-62794874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28" y="525262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4">
            <a:extLst>
              <a:ext uri="{FF2B5EF4-FFF2-40B4-BE49-F238E27FC236}">
                <a16:creationId xmlns:a16="http://schemas.microsoft.com/office/drawing/2014/main" xmlns="" id="{13D9F22F-C806-4ACB-92ED-F8FE607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604" y="517831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4" y="5251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36" y="526573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40" y="5259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43"/>
          <p:cNvSpPr txBox="1"/>
          <p:nvPr/>
        </p:nvSpPr>
        <p:spPr>
          <a:xfrm>
            <a:off x="5193008" y="1502171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각도기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B23D8C46-76C6-4FD1-8A70-D9A1C9133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39" y="2889611"/>
            <a:ext cx="2619913" cy="17635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583C37D5-9660-403E-973D-6AA27FD2D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7261" y="2664637"/>
            <a:ext cx="2370903" cy="1988499"/>
          </a:xfrm>
          <a:prstGeom prst="rect">
            <a:avLst/>
          </a:prstGeom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4899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타원 36"/>
          <p:cNvSpPr/>
          <p:nvPr/>
        </p:nvSpPr>
        <p:spPr>
          <a:xfrm>
            <a:off x="5032284" y="12687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258915" y="17447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1619672" y="4737051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1760" y="4559551"/>
            <a:ext cx="360000" cy="35500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4824048" y="4737937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140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6136" y="4560437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6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777400"/>
              </p:ext>
            </p:extLst>
          </p:nvPr>
        </p:nvGraphicFramePr>
        <p:xfrm>
          <a:off x="184914" y="122048"/>
          <a:ext cx="8774172" cy="563857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341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06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주차장의 주차선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주차선의 각의 크기를 말하기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각의 크기를 나타내는 단위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알아보기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(1/3)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각의 크기를 나타내는 단위 알아보기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(2/3)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각의 크기를 나타내는 단위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알아보기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(3/3)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38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_201_3.html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0934043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각도기를 사용하여 각도를 재는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39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각도기를 사용하여 각도 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suh_h_0401_02_0003_203_1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+mn-ea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0770953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서도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suh_h_0401_02_0003_204_1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7" y="2922399"/>
            <a:ext cx="2440052" cy="16178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93" y="2193070"/>
            <a:ext cx="2506359" cy="24069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3"/>
            <a:ext cx="6918956" cy="539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963087"/>
            <a:ext cx="644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노트북에서 볼 수 있는 각도를 재어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pic>
        <p:nvPicPr>
          <p:cNvPr id="29" name="Picture 5">
            <a:extLst>
              <a:ext uri="{FF2B5EF4-FFF2-40B4-BE49-F238E27FC236}">
                <a16:creationId xmlns:a16="http://schemas.microsoft.com/office/drawing/2014/main" xmlns="" id="{1B03BC19-7D96-4FD0-A119-C8B368FE5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4" y="930410"/>
            <a:ext cx="533443" cy="4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Group 1072">
            <a:extLst>
              <a:ext uri="{FF2B5EF4-FFF2-40B4-BE49-F238E27FC236}">
                <a16:creationId xmlns:a16="http://schemas.microsoft.com/office/drawing/2014/main" xmlns="" id="{709073FA-AE57-401F-B49A-B81BA42F8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513783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2_2_8_01_1.png / 2_2_8_01_2.png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\app\resource\contents\lesson02\ops\2\images\2_2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각도기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각도기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app/resource/contents/lesson02/ops/2/2_2_08.html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43"/>
          <p:cNvSpPr txBox="1"/>
          <p:nvPr/>
        </p:nvSpPr>
        <p:spPr>
          <a:xfrm>
            <a:off x="5193008" y="1502171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각도기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4899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5032284" y="12687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58915" y="17447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11">
            <a:extLst>
              <a:ext uri="{FF2B5EF4-FFF2-40B4-BE49-F238E27FC236}">
                <a16:creationId xmlns:a16="http://schemas.microsoft.com/office/drawing/2014/main" xmlns="" id="{594D09B9-0381-4908-9755-5A280FD4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27" y="5192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85" y="526454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xmlns="" id="{C8A81B6A-F8C7-47EA-94FD-62794874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28" y="525262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xmlns="" id="{13D9F22F-C806-4ACB-92ED-F8FE607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604" y="517831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5FB15A37-E039-4160-8670-E56F65C6C8EB}"/>
              </a:ext>
            </a:extLst>
          </p:cNvPr>
          <p:cNvSpPr/>
          <p:nvPr/>
        </p:nvSpPr>
        <p:spPr>
          <a:xfrm>
            <a:off x="2564647" y="49567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4" y="5251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1439652" y="4593035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30°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1740" y="4415535"/>
            <a:ext cx="360000" cy="35500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4572000" y="4593921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60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4088" y="4416421"/>
            <a:ext cx="360000" cy="355000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392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413" y="2572334"/>
            <a:ext cx="2768724" cy="17562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3"/>
            <a:ext cx="6918956" cy="539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963087"/>
            <a:ext cx="644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노트북에서 볼 수 있는 각도를 재어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pic>
        <p:nvPicPr>
          <p:cNvPr id="29" name="Picture 5">
            <a:extLst>
              <a:ext uri="{FF2B5EF4-FFF2-40B4-BE49-F238E27FC236}">
                <a16:creationId xmlns:a16="http://schemas.microsoft.com/office/drawing/2014/main" xmlns="" id="{1B03BC19-7D96-4FD0-A119-C8B368FE5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4" y="930410"/>
            <a:ext cx="533443" cy="4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각도기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각도기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app/resource/contents/lesson02/ops/2/2_2_08.html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43"/>
          <p:cNvSpPr txBox="1"/>
          <p:nvPr/>
        </p:nvSpPr>
        <p:spPr>
          <a:xfrm>
            <a:off x="5193008" y="1502171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각도기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4899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5032284" y="12687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58915" y="17447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1439652" y="4593035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90°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40" y="4415535"/>
            <a:ext cx="360000" cy="35500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4572000" y="4593921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120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88" y="4416421"/>
            <a:ext cx="360000" cy="355000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2384886"/>
            <a:ext cx="1937074" cy="2009391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xmlns="" id="{594D09B9-0381-4908-9755-5A280FD4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27" y="5192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85" y="526454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>
            <a:extLst>
              <a:ext uri="{FF2B5EF4-FFF2-40B4-BE49-F238E27FC236}">
                <a16:creationId xmlns:a16="http://schemas.microsoft.com/office/drawing/2014/main" xmlns="" id="{C8A81B6A-F8C7-47EA-94FD-62794874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28" y="525262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4">
            <a:extLst>
              <a:ext uri="{FF2B5EF4-FFF2-40B4-BE49-F238E27FC236}">
                <a16:creationId xmlns:a16="http://schemas.microsoft.com/office/drawing/2014/main" xmlns="" id="{13D9F22F-C806-4ACB-92ED-F8FE607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604" y="517831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4" y="5251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24" y="526573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40" y="5259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563888" y="4946364"/>
            <a:ext cx="1159651" cy="13999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Group 1072">
            <a:extLst>
              <a:ext uri="{FF2B5EF4-FFF2-40B4-BE49-F238E27FC236}">
                <a16:creationId xmlns:a16="http://schemas.microsoft.com/office/drawing/2014/main" xmlns="" id="{709073FA-AE57-401F-B49A-B81BA42F8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90250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2_2_8_01_3.png / 2_2_8_01_4.png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\app\resource\contents\lesson02\ops\2\images\2_2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141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539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963087"/>
            <a:ext cx="644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각도기를 사용하여 노트북에서 볼 수 있는 각도를 재어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pic>
        <p:nvPicPr>
          <p:cNvPr id="29" name="Picture 5">
            <a:extLst>
              <a:ext uri="{FF2B5EF4-FFF2-40B4-BE49-F238E27FC236}">
                <a16:creationId xmlns:a16="http://schemas.microsoft.com/office/drawing/2014/main" xmlns="" id="{1B03BC19-7D96-4FD0-A119-C8B368FE5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4" y="930410"/>
            <a:ext cx="533443" cy="4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각도기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각도기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동일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app/resource/contents/lesson02/ops/2/2_2_08.html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43"/>
          <p:cNvSpPr txBox="1"/>
          <p:nvPr/>
        </p:nvSpPr>
        <p:spPr>
          <a:xfrm>
            <a:off x="5193008" y="1502171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각도기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4899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5032284" y="12687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58915" y="17447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1439652" y="4593035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0°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40" y="4415535"/>
            <a:ext cx="360000" cy="35500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4572000" y="4593921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180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88" y="4416421"/>
            <a:ext cx="360000" cy="355000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11">
            <a:extLst>
              <a:ext uri="{FF2B5EF4-FFF2-40B4-BE49-F238E27FC236}">
                <a16:creationId xmlns:a16="http://schemas.microsoft.com/office/drawing/2014/main" xmlns="" id="{594D09B9-0381-4908-9755-5A280FD4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27" y="5192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85" y="526454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>
            <a:extLst>
              <a:ext uri="{FF2B5EF4-FFF2-40B4-BE49-F238E27FC236}">
                <a16:creationId xmlns:a16="http://schemas.microsoft.com/office/drawing/2014/main" xmlns="" id="{C8A81B6A-F8C7-47EA-94FD-62794874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28" y="525262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4">
            <a:extLst>
              <a:ext uri="{FF2B5EF4-FFF2-40B4-BE49-F238E27FC236}">
                <a16:creationId xmlns:a16="http://schemas.microsoft.com/office/drawing/2014/main" xmlns="" id="{13D9F22F-C806-4ACB-92ED-F8FE607C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604" y="517831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44" y="5251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2">
            <a:extLst>
              <a:ext uri="{FF2B5EF4-FFF2-40B4-BE49-F238E27FC236}">
                <a16:creationId xmlns:a16="http://schemas.microsoft.com/office/drawing/2014/main" xmlns="" id="{EF24FC8D-1584-46B6-BB66-FCD7D4CA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36" y="526573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3">
            <a:extLst>
              <a:ext uri="{FF2B5EF4-FFF2-40B4-BE49-F238E27FC236}">
                <a16:creationId xmlns:a16="http://schemas.microsoft.com/office/drawing/2014/main" xmlns="" id="{BD006B74-C62F-4583-85ED-B3726A9D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40" y="5259350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335" y="3016113"/>
            <a:ext cx="3058722" cy="10873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4811" y="3638982"/>
            <a:ext cx="3295099" cy="439662"/>
          </a:xfrm>
          <a:prstGeom prst="rect">
            <a:avLst/>
          </a:prstGeom>
        </p:spPr>
      </p:pic>
      <p:graphicFrame>
        <p:nvGraphicFramePr>
          <p:cNvPr id="32" name="Group 1072">
            <a:extLst>
              <a:ext uri="{FF2B5EF4-FFF2-40B4-BE49-F238E27FC236}">
                <a16:creationId xmlns:a16="http://schemas.microsoft.com/office/drawing/2014/main" xmlns="" id="{709073FA-AE57-401F-B49A-B81BA42F8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369176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2_2_8_01_5.png / 2_2_8_01_6.png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\app\resource\contents\lesson02\ops\2\images\2_2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31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각의 크기 알아보기</a:t>
            </a:r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20" name="모서리가 둥근 직사각형 22">
            <a:extLst>
              <a:ext uri="{FF2B5EF4-FFF2-40B4-BE49-F238E27FC236}">
                <a16:creationId xmlns:a16="http://schemas.microsoft.com/office/drawing/2014/main" xmlns="" id="{1873E221-4A65-45F6-965E-6EFB957790EA}"/>
              </a:ext>
            </a:extLst>
          </p:cNvPr>
          <p:cNvSpPr/>
          <p:nvPr/>
        </p:nvSpPr>
        <p:spPr>
          <a:xfrm>
            <a:off x="647564" y="2024844"/>
            <a:ext cx="5976664" cy="2663001"/>
          </a:xfrm>
          <a:prstGeom prst="roundRect">
            <a:avLst>
              <a:gd name="adj" fmla="val 440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: 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각의 크기</a:t>
            </a:r>
            <a:endParaRPr lang="en-US" altLang="ko-KR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: </a:t>
            </a:r>
            <a:r>
              <a:rPr lang="ko-KR" altLang="en-US" sz="1900" spc="-15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직각의 크기를 </a:t>
            </a:r>
            <a:r>
              <a:rPr lang="ko-KR" altLang="en-US" sz="19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똑같이 </a:t>
            </a:r>
            <a:r>
              <a:rPr lang="en-US" altLang="ko-KR" sz="19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r>
              <a:rPr lang="ko-KR" altLang="en-US" sz="1900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나눈 것 중의 하나</a:t>
            </a:r>
            <a:endParaRPr lang="en-US" altLang="ko-KR" sz="1900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직각의 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633C4B8-242E-499E-8755-F5C06EF0A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65679"/>
            <a:ext cx="4967523" cy="26129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759362" y="2141577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각도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50" y="1964077"/>
            <a:ext cx="360000" cy="355000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2" y="2240868"/>
            <a:ext cx="172372" cy="18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763892" y="2598388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도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80" y="2420888"/>
            <a:ext cx="360000" cy="355000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2" y="2697679"/>
            <a:ext cx="172372" cy="18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24" y="3104964"/>
            <a:ext cx="172372" cy="18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2231760" y="3045749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90°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48" y="2868249"/>
            <a:ext cx="360000" cy="355000"/>
          </a:xfrm>
          <a:prstGeom prst="rect">
            <a:avLst/>
          </a:prstGeom>
        </p:spPr>
      </p:pic>
      <p:graphicFrame>
        <p:nvGraphicFramePr>
          <p:cNvPr id="2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35961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쓰기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\app\resource\contents\lesson02\ops\2\media\mp4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41077" y="3044279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각을 어떻게 그릴까요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아이콘 누르면 나오기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77" y="317472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42~43</a:t>
            </a:r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30~31</a:t>
            </a:r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xmlns="" id="{DB53215E-2813-4D89-B3A9-C0C26302DE72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xmlns="" id="{A212D6FD-E014-49A4-85BB-6843AE0F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230B096-7C30-469A-A137-C0885B1C113C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각도기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자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86ED4F32-9416-4A6B-ACB8-4C823FC3DA41}"/>
              </a:ext>
            </a:extLst>
          </p:cNvPr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A91E983D-31D2-4889-8A3E-B19777C88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52552"/>
              </p:ext>
            </p:extLst>
          </p:nvPr>
        </p:nvGraphicFramePr>
        <p:xfrm>
          <a:off x="431540" y="4536734"/>
          <a:ext cx="6262795" cy="584454"/>
        </p:xfrm>
        <a:graphic>
          <a:graphicData uri="http://schemas.openxmlformats.org/drawingml/2006/table">
            <a:tbl>
              <a:tblPr/>
              <a:tblGrid>
                <a:gridCol w="6262795">
                  <a:extLst>
                    <a:ext uri="{9D8B030D-6E8A-4147-A177-3AD203B41FA5}">
                      <a16:colId xmlns:a16="http://schemas.microsoft.com/office/drawing/2014/main" xmlns="" val="963084611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직각의 크기를 똑같이 </a:t>
                      </a:r>
                      <a:r>
                        <a:rPr lang="en-US" altLang="ko-KR" sz="18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r>
                        <a:rPr lang="ko-KR" altLang="en-US" sz="18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나눈 것 중 </a:t>
                      </a:r>
                      <a:r>
                        <a:rPr lang="ko-KR" altLang="en-US" sz="1800" kern="0" spc="-3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하나를</a:t>
                      </a:r>
                      <a:r>
                        <a:rPr lang="en-US" altLang="ko-KR" sz="1800" kern="0" spc="-3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kern="0" spc="-3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도라 하고</a:t>
                      </a:r>
                      <a:r>
                        <a:rPr lang="en-US" altLang="ko-KR" sz="18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        </a:t>
                      </a:r>
                      <a:endParaRPr lang="en-US" altLang="ko-KR" sz="1800" kern="0" spc="-3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3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</a:t>
                      </a:r>
                      <a:r>
                        <a:rPr lang="ko-KR" altLang="en-US" sz="1800" kern="0" spc="-3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라고 </a:t>
                      </a:r>
                      <a:r>
                        <a:rPr lang="ko-KR" altLang="en-US" sz="18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씁니다</a:t>
                      </a:r>
                      <a:r>
                        <a:rPr lang="en-US" altLang="ko-KR" sz="18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53933066"/>
                  </a:ext>
                </a:extLst>
              </a:tr>
            </a:tbl>
          </a:graphicData>
        </a:graphic>
      </p:graphicFrame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_3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빈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안에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알맞은 말을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43508" y="5117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pic>
        <p:nvPicPr>
          <p:cNvPr id="59" name="Picture 12">
            <a:extLst>
              <a:ext uri="{FF2B5EF4-FFF2-40B4-BE49-F238E27FC236}">
                <a16:creationId xmlns:a16="http://schemas.microsoft.com/office/drawing/2014/main" xmlns="" id="{9D5D10C6-A458-4E4A-9A06-1030D0FA2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34611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" name="_x298370616">
            <a:extLst>
              <a:ext uri="{FF2B5EF4-FFF2-40B4-BE49-F238E27FC236}">
                <a16:creationId xmlns:a16="http://schemas.microsoft.com/office/drawing/2014/main" xmlns="" id="{0615FF67-9AEF-4C31-8B57-187EBC61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49" y="2044879"/>
            <a:ext cx="4412399" cy="23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5EFC53B9-83FB-4A14-8E79-8AA76DC8500D}"/>
              </a:ext>
            </a:extLst>
          </p:cNvPr>
          <p:cNvGrpSpPr/>
          <p:nvPr/>
        </p:nvGrpSpPr>
        <p:grpSpPr>
          <a:xfrm>
            <a:off x="5076056" y="3969060"/>
            <a:ext cx="451518" cy="307777"/>
            <a:chOff x="3252494" y="2194399"/>
            <a:chExt cx="451518" cy="307777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BD68FF12-63EB-4F41-BF10-E39E5AE3E32D}"/>
                </a:ext>
              </a:extLst>
            </p:cNvPr>
            <p:cNvSpPr/>
            <p:nvPr/>
          </p:nvSpPr>
          <p:spPr>
            <a:xfrm>
              <a:off x="3347864" y="2268899"/>
              <a:ext cx="221838" cy="146723"/>
            </a:xfrm>
            <a:prstGeom prst="rect">
              <a:avLst/>
            </a:prstGeom>
            <a:solidFill>
              <a:srgbClr val="FBBB8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C66DDB65-96BB-4AFA-8FA4-848FE2A0C269}"/>
                </a:ext>
              </a:extLst>
            </p:cNvPr>
            <p:cNvSpPr txBox="1"/>
            <p:nvPr/>
          </p:nvSpPr>
          <p:spPr>
            <a:xfrm>
              <a:off x="3252494" y="2194399"/>
              <a:ext cx="451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˚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512206" y="4814038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294" y="4636538"/>
            <a:ext cx="360000" cy="355000"/>
          </a:xfrm>
          <a:prstGeom prst="rect">
            <a:avLst/>
          </a:prstGeom>
        </p:spPr>
      </p:pic>
      <p:sp>
        <p:nvSpPr>
          <p:cNvPr id="92" name="순서도: 대체 처리 91"/>
          <p:cNvSpPr/>
          <p:nvPr/>
        </p:nvSpPr>
        <p:spPr>
          <a:xfrm>
            <a:off x="627286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3399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100" b="1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순서도: 대체 처리 93"/>
          <p:cNvSpPr/>
          <p:nvPr/>
        </p:nvSpPr>
        <p:spPr>
          <a:xfrm>
            <a:off x="575013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71126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21242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7355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8052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4165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4281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10394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608570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69702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순서도: 대체 처리 103"/>
          <p:cNvSpPr/>
          <p:nvPr/>
        </p:nvSpPr>
        <p:spPr>
          <a:xfrm>
            <a:off x="3076674" y="1118905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3037806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35961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쓰기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\app\resource\contents\lesson02\ops\2\media\mp4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각도기의 중심과 밑금을 바르게 맞춘 것에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표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오답을 클릭하면 나타났다가 사라짐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graphicFrame>
        <p:nvGraphicFramePr>
          <p:cNvPr id="61" name="Group 1072">
            <a:extLst>
              <a:ext uri="{FF2B5EF4-FFF2-40B4-BE49-F238E27FC236}">
                <a16:creationId xmlns:a16="http://schemas.microsoft.com/office/drawing/2014/main" xmlns="" id="{7C1376C3-CEFF-4D30-9DE6-0CBE27BA2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263201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296.Jpg / 297.jpg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0" name="Picture 5">
            <a:extLst>
              <a:ext uri="{FF2B5EF4-FFF2-40B4-BE49-F238E27FC236}">
                <a16:creationId xmlns:a16="http://schemas.microsoft.com/office/drawing/2014/main" xmlns="" id="{A66863D0-762D-4779-9043-A8C91C4C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32" y="1617055"/>
            <a:ext cx="354251" cy="34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_x293668240">
            <a:extLst>
              <a:ext uri="{FF2B5EF4-FFF2-40B4-BE49-F238E27FC236}">
                <a16:creationId xmlns:a16="http://schemas.microsoft.com/office/drawing/2014/main" xmlns="" id="{B8BC97F9-9BA2-4EA8-84AA-1B53CEAF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0" y="2365732"/>
            <a:ext cx="3280956" cy="157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xmlns="" id="{834993EB-3965-48CD-BED5-58532DFED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6" name="_x299267528">
            <a:extLst>
              <a:ext uri="{FF2B5EF4-FFF2-40B4-BE49-F238E27FC236}">
                <a16:creationId xmlns:a16="http://schemas.microsoft.com/office/drawing/2014/main" xmlns="" id="{C1872574-599F-4932-A6D0-EB32FD8A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64" y="2556926"/>
            <a:ext cx="3041972" cy="138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타원 40"/>
          <p:cNvSpPr/>
          <p:nvPr/>
        </p:nvSpPr>
        <p:spPr bwMode="auto">
          <a:xfrm>
            <a:off x="4724552" y="3081645"/>
            <a:ext cx="637285" cy="637285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 err="1" smtClean="0"/>
          </a:p>
        </p:txBody>
      </p:sp>
      <p:grpSp>
        <p:nvGrpSpPr>
          <p:cNvPr id="42" name="그룹 41"/>
          <p:cNvGrpSpPr/>
          <p:nvPr/>
        </p:nvGrpSpPr>
        <p:grpSpPr>
          <a:xfrm>
            <a:off x="1403648" y="3081646"/>
            <a:ext cx="539240" cy="539242"/>
            <a:chOff x="5302260" y="5072084"/>
            <a:chExt cx="401643" cy="401644"/>
          </a:xfrm>
        </p:grpSpPr>
        <p:cxnSp>
          <p:nvCxnSpPr>
            <p:cNvPr id="43" name="직선 연결선 42"/>
            <p:cNvCxnSpPr/>
            <p:nvPr/>
          </p:nvCxnSpPr>
          <p:spPr bwMode="auto">
            <a:xfrm rot="16200000" flipH="1">
              <a:off x="5302260" y="5072084"/>
              <a:ext cx="401643" cy="40164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/>
            <p:cNvCxnSpPr/>
            <p:nvPr/>
          </p:nvCxnSpPr>
          <p:spPr bwMode="auto">
            <a:xfrm rot="5400000">
              <a:off x="5302260" y="5072085"/>
              <a:ext cx="401643" cy="40164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9" name="타원 48"/>
          <p:cNvSpPr/>
          <p:nvPr/>
        </p:nvSpPr>
        <p:spPr>
          <a:xfrm>
            <a:off x="1233622" y="27812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순서도: 대체 처리 49"/>
          <p:cNvSpPr/>
          <p:nvPr/>
        </p:nvSpPr>
        <p:spPr>
          <a:xfrm>
            <a:off x="627286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23399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100" b="1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575013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75" name="순서도: 대체 처리 74"/>
          <p:cNvSpPr/>
          <p:nvPr/>
        </p:nvSpPr>
        <p:spPr>
          <a:xfrm>
            <a:off x="521242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17355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7" name="순서도: 대체 처리 76"/>
          <p:cNvSpPr/>
          <p:nvPr/>
        </p:nvSpPr>
        <p:spPr>
          <a:xfrm>
            <a:off x="468052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464165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9" name="순서도: 대체 처리 78"/>
          <p:cNvSpPr/>
          <p:nvPr/>
        </p:nvSpPr>
        <p:spPr>
          <a:xfrm>
            <a:off x="414281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410394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3608570" y="1118905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3569702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3076674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037806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xmlns="" id="{8BC85F87-F614-4539-95AB-A171AE1A31FF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각도를 읽어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073" name="_x183494704">
            <a:extLst>
              <a:ext uri="{FF2B5EF4-FFF2-40B4-BE49-F238E27FC236}">
                <a16:creationId xmlns:a16="http://schemas.microsoft.com/office/drawing/2014/main" xmlns="" id="{6B6A1B0E-85B4-4A75-9B8E-2EE5D412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17" y="2244640"/>
            <a:ext cx="4521515" cy="215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3298996" y="4649176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25</a:t>
            </a: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도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084" y="4471676"/>
            <a:ext cx="360000" cy="355000"/>
          </a:xfrm>
          <a:prstGeom prst="rect">
            <a:avLst/>
          </a:prstGeom>
        </p:spPr>
      </p:pic>
      <p:sp>
        <p:nvSpPr>
          <p:cNvPr id="41" name="순서도: 대체 처리 40"/>
          <p:cNvSpPr/>
          <p:nvPr/>
        </p:nvSpPr>
        <p:spPr>
          <a:xfrm>
            <a:off x="627286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100" b="1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575013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71126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51" name="순서도: 대체 처리 50"/>
          <p:cNvSpPr/>
          <p:nvPr/>
        </p:nvSpPr>
        <p:spPr>
          <a:xfrm>
            <a:off x="521242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517355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59" name="순서도: 대체 처리 58"/>
          <p:cNvSpPr/>
          <p:nvPr/>
        </p:nvSpPr>
        <p:spPr>
          <a:xfrm>
            <a:off x="468052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64165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4142816" y="1118905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10394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3608570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3569702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3076674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37806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4" name="Group 1072">
            <a:extLst>
              <a:ext uri="{FF2B5EF4-FFF2-40B4-BE49-F238E27FC236}">
                <a16:creationId xmlns:a16="http://schemas.microsoft.com/office/drawing/2014/main" xmlns="" id="{7C1376C3-CEFF-4D30-9DE6-0CBE27BA2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871883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298.jpg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967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https://cdata2.tsherpa.co.kr/tsherpa/MultiMedia/Flash/2020/curri/index.html?flashxmlnum=pink700&amp;classa=A8-C1-41-MM-MM-04-03-03-0-0-0-0&amp;classno=MM_41_04/suh_0401_02_0003/suh_0401_02_0003_401_1.html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11F23976-FA5E-4F5A-87E9-6BF8AC54E6DD}"/>
              </a:ext>
            </a:extLst>
          </p:cNvPr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41D2EDEC-2550-4623-9F06-23667A152956}"/>
              </a:ext>
            </a:extLst>
          </p:cNvPr>
          <p:cNvSpPr/>
          <p:nvPr/>
        </p:nvSpPr>
        <p:spPr>
          <a:xfrm>
            <a:off x="4491486" y="13047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xmlns="" id="{47318B0C-4BA4-4476-8AB5-FEA0DEEE4E23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빈  안에 알맞은 말을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0" name="Picture 12">
            <a:extLst>
              <a:ext uri="{FF2B5EF4-FFF2-40B4-BE49-F238E27FC236}">
                <a16:creationId xmlns:a16="http://schemas.microsoft.com/office/drawing/2014/main" xmlns="" id="{0758E526-3A71-493E-97A2-A182E4F6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34611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xmlns="" id="{550ED30E-9A23-40BB-9F32-144D51FFD80F}"/>
              </a:ext>
            </a:extLst>
          </p:cNvPr>
          <p:cNvSpPr/>
          <p:nvPr/>
        </p:nvSpPr>
        <p:spPr>
          <a:xfrm>
            <a:off x="1227056" y="2420888"/>
            <a:ext cx="4467880" cy="122582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53">
            <a:extLst>
              <a:ext uri="{FF2B5EF4-FFF2-40B4-BE49-F238E27FC236}">
                <a16:creationId xmlns:a16="http://schemas.microsoft.com/office/drawing/2014/main" xmlns="" id="{AED68238-1629-44B6-9B76-72F6BE093AEE}"/>
              </a:ext>
            </a:extLst>
          </p:cNvPr>
          <p:cNvSpPr txBox="1"/>
          <p:nvPr/>
        </p:nvSpPr>
        <p:spPr>
          <a:xfrm>
            <a:off x="1475656" y="2501060"/>
            <a:ext cx="605897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직각을 똑같이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90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으로 나눈 하나를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라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하고        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라고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씁니다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4F15CE84-B747-41E1-99DE-FBE2A64CDDC6}"/>
              </a:ext>
            </a:extLst>
          </p:cNvPr>
          <p:cNvSpPr/>
          <p:nvPr/>
        </p:nvSpPr>
        <p:spPr bwMode="auto">
          <a:xfrm>
            <a:off x="1605015" y="3068960"/>
            <a:ext cx="662729" cy="3113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도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6E09D008-A648-49DC-AF02-6A2B83C0F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015" y="2898355"/>
            <a:ext cx="360000" cy="355000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69FC41CD-8F84-441E-9599-AF1B28C15203}"/>
              </a:ext>
            </a:extLst>
          </p:cNvPr>
          <p:cNvSpPr/>
          <p:nvPr/>
        </p:nvSpPr>
        <p:spPr bwMode="auto">
          <a:xfrm>
            <a:off x="3350194" y="3068960"/>
            <a:ext cx="662729" cy="3113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˚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576370D7-BFD1-40D1-BB49-FBC4576E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848" y="2898355"/>
            <a:ext cx="360000" cy="355000"/>
          </a:xfrm>
          <a:prstGeom prst="rect">
            <a:avLst/>
          </a:prstGeom>
        </p:spPr>
      </p:pic>
      <p:sp>
        <p:nvSpPr>
          <p:cNvPr id="49" name="순서도: 대체 처리 48"/>
          <p:cNvSpPr/>
          <p:nvPr/>
        </p:nvSpPr>
        <p:spPr>
          <a:xfrm>
            <a:off x="627286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623399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100" b="1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순서도: 대체 처리 50"/>
          <p:cNvSpPr/>
          <p:nvPr/>
        </p:nvSpPr>
        <p:spPr>
          <a:xfrm>
            <a:off x="575013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71126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53" name="순서도: 대체 처리 52"/>
          <p:cNvSpPr/>
          <p:nvPr/>
        </p:nvSpPr>
        <p:spPr>
          <a:xfrm>
            <a:off x="521242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517355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4680526" y="1118905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64165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14281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410394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3608570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3569702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3076674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3037806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092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C3B52ED-B420-412D-B5E5-BA73013A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917764"/>
            <a:ext cx="6902271" cy="4671476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6386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2_2_1_ani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활용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(2022)\4-1\3_002_2015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게이트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07604" y="2438890"/>
            <a:ext cx="5256584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주차장의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주차선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250" y="2855646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각도를 재어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https://cdata2.tsherpa.co.kr/tsherpa/MultiMedia/Flash/2020/curri/index.html?flashxmlnum=pink700&amp;classa=A8-C1-41-MM-MM-04-03-03-0-0-0-0&amp;classno=MM_41_04/suh_0401_02_0003/suh_0401_02_0003_401_1.html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8741C777-C740-440F-9224-73FA80AFBC87}"/>
              </a:ext>
            </a:extLst>
          </p:cNvPr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87B46D5-33B0-4F18-B057-5E6A2BC4F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2023368"/>
            <a:ext cx="4491287" cy="237774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3298996" y="4649176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80°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084" y="4471676"/>
            <a:ext cx="360000" cy="355000"/>
          </a:xfrm>
          <a:prstGeom prst="rect">
            <a:avLst/>
          </a:prstGeom>
        </p:spPr>
      </p:pic>
      <p:sp>
        <p:nvSpPr>
          <p:cNvPr id="39" name="순서도: 대체 처리 38"/>
          <p:cNvSpPr/>
          <p:nvPr/>
        </p:nvSpPr>
        <p:spPr>
          <a:xfrm>
            <a:off x="627286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23399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100" b="1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순서도: 대체 처리 40"/>
          <p:cNvSpPr/>
          <p:nvPr/>
        </p:nvSpPr>
        <p:spPr>
          <a:xfrm>
            <a:off x="575013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1126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5212422" y="1118905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17355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68052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64165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0" name="순서도: 대체 처리 49"/>
          <p:cNvSpPr/>
          <p:nvPr/>
        </p:nvSpPr>
        <p:spPr>
          <a:xfrm>
            <a:off x="414281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10394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5" name="순서도: 대체 처리 54"/>
          <p:cNvSpPr/>
          <p:nvPr/>
        </p:nvSpPr>
        <p:spPr>
          <a:xfrm>
            <a:off x="3608570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3569702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7" name="순서도: 대체 처리 56"/>
          <p:cNvSpPr/>
          <p:nvPr/>
        </p:nvSpPr>
        <p:spPr>
          <a:xfrm>
            <a:off x="3076674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037806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3263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7324F78-59FB-4A1C-878F-DD57569F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05" y="2001705"/>
            <a:ext cx="4802859" cy="2543419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https://cdata2.tsherpa.co.kr/tsherpa/MultiMedia/Flash/2020/curri/index.html?flashxmlnum=pink700&amp;classa=A8-C1-41-MM-MM-04-03-03-0-0-0-0&amp;classno=MM_41_04/suh_0401_02_0003/suh_0401_02_0003_401_1.html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E421E4A0-866C-4435-B5CD-249662B538F0}"/>
              </a:ext>
            </a:extLst>
          </p:cNvPr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xmlns="" id="{47407C72-696E-4317-AFD3-7123129533A1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각도를 재어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xmlns="" id="{7F0B5A7B-AFE2-4F1B-A167-641BAE58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3298996" y="4649176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0°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084" y="4471676"/>
            <a:ext cx="360000" cy="355000"/>
          </a:xfrm>
          <a:prstGeom prst="rect">
            <a:avLst/>
          </a:prstGeom>
        </p:spPr>
      </p:pic>
      <p:sp>
        <p:nvSpPr>
          <p:cNvPr id="35" name="순서도: 대체 처리 34"/>
          <p:cNvSpPr/>
          <p:nvPr/>
        </p:nvSpPr>
        <p:spPr>
          <a:xfrm>
            <a:off x="627286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23399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100" b="1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1118905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64165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4" name="순서도: 대체 처리 43"/>
          <p:cNvSpPr/>
          <p:nvPr/>
        </p:nvSpPr>
        <p:spPr>
          <a:xfrm>
            <a:off x="414281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10394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608570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3569702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0" name="순서도: 대체 처리 49"/>
          <p:cNvSpPr/>
          <p:nvPr/>
        </p:nvSpPr>
        <p:spPr>
          <a:xfrm>
            <a:off x="3076674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3037806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38515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각도기를 이용하여 도형의 각도를 재어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순서도: 대체 처리 89"/>
          <p:cNvSpPr/>
          <p:nvPr/>
        </p:nvSpPr>
        <p:spPr>
          <a:xfrm>
            <a:off x="6272866" y="1118905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623399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111890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106322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018371" y="1092168"/>
            <a:ext cx="21256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https://cdata2.tsherpa.co.kr/tsherpa/MultiMedia/Flash/2020/curri/index.html?flashxmlnum=pink700&amp;classa=A8-C1-41-MM-MM-04-03-03-0-0-0-0&amp;classno=MM_41_04/suh_0401_02_0003/suh_0401_02_0003_401_1.html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각도기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각도기 기능 추가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F7EC090B-645B-4533-9D05-9E4C1D69020B}"/>
              </a:ext>
            </a:extLst>
          </p:cNvPr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D125124-3F5E-490E-9327-A81976FF2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108" y="2300547"/>
            <a:ext cx="2071904" cy="220857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779085" y="2447177"/>
            <a:ext cx="333628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968045" y="1970223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각도기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옮기세요</a:t>
            </a:r>
            <a:endParaRPr lang="en-US" altLang="ko-KR" sz="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807321" y="17368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25" y="2242951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타원 49"/>
          <p:cNvSpPr/>
          <p:nvPr/>
        </p:nvSpPr>
        <p:spPr>
          <a:xfrm>
            <a:off x="5033952" y="22128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53A74DD3-77A6-42A7-8CA3-C8EE94B67C0A}"/>
              </a:ext>
            </a:extLst>
          </p:cNvPr>
          <p:cNvSpPr/>
          <p:nvPr/>
        </p:nvSpPr>
        <p:spPr bwMode="auto">
          <a:xfrm>
            <a:off x="3298996" y="4649176"/>
            <a:ext cx="792088" cy="3472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0°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82465E6B-3013-48E2-8842-D76803ADC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084" y="4471676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439652" y="2238109"/>
            <a:ext cx="4284476" cy="2018983"/>
            <a:chOff x="4139952" y="1556792"/>
            <a:chExt cx="6084677" cy="28672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20937" t="7943"/>
            <a:stretch/>
          </p:blipFill>
          <p:spPr>
            <a:xfrm>
              <a:off x="4139952" y="1556792"/>
              <a:ext cx="3509330" cy="286729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7943" r="22146"/>
            <a:stretch/>
          </p:blipFill>
          <p:spPr>
            <a:xfrm>
              <a:off x="7636597" y="1556792"/>
              <a:ext cx="2588032" cy="2867296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07110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</a:t>
                      </a:r>
                      <a:r>
                        <a:rPr kumimoji="0"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새로 쓰기</a:t>
                      </a:r>
                      <a:r>
                        <a:rPr kumimoji="0"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100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말풍선</a:t>
                      </a:r>
                      <a:r>
                        <a:rPr kumimoji="0"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소스 사용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)4-1-2(3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).PSD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22538" y="1556792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72" y="168233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683463" y="9969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74257" y="4820191"/>
            <a:ext cx="6082617" cy="40900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주차장에 그어진 주차선 위에 투명 부채가 올려져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431528" y="124495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399551" y="118780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82815" y="1244958"/>
            <a:ext cx="521274" cy="25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853572" y="119951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5C693D9A-5C8D-4D5A-9B54-27A629C1280B}"/>
              </a:ext>
            </a:extLst>
          </p:cNvPr>
          <p:cNvSpPr/>
          <p:nvPr/>
        </p:nvSpPr>
        <p:spPr>
          <a:xfrm>
            <a:off x="6456875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B7B8CE7-2715-4FF5-847B-E4F46F8CBBE0}"/>
              </a:ext>
            </a:extLst>
          </p:cNvPr>
          <p:cNvSpPr/>
          <p:nvPr/>
        </p:nvSpPr>
        <p:spPr bwMode="auto">
          <a:xfrm>
            <a:off x="374257" y="4350261"/>
            <a:ext cx="6082617" cy="42841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각의 크기를 정확하게 말하고 싶어 합니다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3874460"/>
            <a:ext cx="382632" cy="3826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528" y="4210553"/>
            <a:ext cx="360000" cy="355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037B9B5F-82E7-4780-84EE-FAFFBFF909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340" y="4658176"/>
            <a:ext cx="360000" cy="355000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231563" y="2258066"/>
            <a:ext cx="2083982" cy="10269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119301" y="2304604"/>
            <a:ext cx="2316961" cy="9803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주차선이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이루는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각의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크기는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부챗살이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이루는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각의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개수로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말할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수 없네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6" name="이등변 삼각형 55"/>
          <p:cNvSpPr/>
          <p:nvPr/>
        </p:nvSpPr>
        <p:spPr>
          <a:xfrm rot="16200000" flipV="1">
            <a:off x="2372653" y="2727186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075119" y="2905826"/>
            <a:ext cx="1877683" cy="8794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5116598" y="2885778"/>
            <a:ext cx="1803581" cy="9566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각의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크기를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정확하게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말할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수는 없을까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?</a:t>
            </a:r>
            <a:endParaRPr lang="ko-KR" altLang="en-US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0" name="이등변 삼각형 59"/>
          <p:cNvSpPr/>
          <p:nvPr/>
        </p:nvSpPr>
        <p:spPr>
          <a:xfrm rot="10800000" flipV="1">
            <a:off x="5418093" y="2707378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5598374" y="39197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71500" y="1704202"/>
            <a:ext cx="6869151" cy="3236965"/>
            <a:chOff x="4139952" y="1556792"/>
            <a:chExt cx="6084677" cy="286729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l="20937" t="7943"/>
            <a:stretch/>
          </p:blipFill>
          <p:spPr>
            <a:xfrm>
              <a:off x="4139952" y="1556792"/>
              <a:ext cx="3509330" cy="286729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t="7943" r="22146"/>
            <a:stretch/>
          </p:blipFill>
          <p:spPr>
            <a:xfrm>
              <a:off x="7636597" y="1556792"/>
              <a:ext cx="2588032" cy="2867296"/>
            </a:xfrm>
            <a:prstGeom prst="rect">
              <a:avLst/>
            </a:prstGeom>
          </p:spPr>
        </p:pic>
      </p:grpSp>
      <p:sp>
        <p:nvSpPr>
          <p:cNvPr id="32" name="모서리가 둥근 직사각형 31"/>
          <p:cNvSpPr/>
          <p:nvPr/>
        </p:nvSpPr>
        <p:spPr>
          <a:xfrm>
            <a:off x="191310" y="1302786"/>
            <a:ext cx="2616494" cy="12621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191309" y="1459314"/>
            <a:ext cx="2616495" cy="9803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주차선이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이루는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각의 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</a:rPr>
              <a:t>크기는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부챗살이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이루는 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</a:rPr>
              <a:t>각의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개수로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말할 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</a:rPr>
              <a:t>수 없네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이등변 삼각형 33"/>
          <p:cNvSpPr/>
          <p:nvPr/>
        </p:nvSpPr>
        <p:spPr>
          <a:xfrm flipV="1">
            <a:off x="1735623" y="2565402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38782" y="980727"/>
            <a:ext cx="2145386" cy="93658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3980261" y="960680"/>
            <a:ext cx="2103907" cy="9566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</a:rPr>
              <a:t>각의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크기를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정확하게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말할 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</a:rPr>
              <a:t>수는 없을까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</a:rPr>
              <a:t>?</a:t>
            </a:r>
            <a:endParaRPr lang="ko-KR" altLang="en-US" sz="1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7" name="이등변 삼각형 36"/>
          <p:cNvSpPr/>
          <p:nvPr/>
        </p:nvSpPr>
        <p:spPr>
          <a:xfrm rot="10800000">
            <a:off x="5351946" y="1937858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441309" y="1256399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409332" y="1199249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892596" y="1256399"/>
            <a:ext cx="521274" cy="256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874072" y="1206223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382680" y="4329099"/>
            <a:ext cx="6273293" cy="87893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주차선이 이루는 각의 크기는 부챗살이 이루는 각 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크기보다는 크고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개의 크기보다는 작아 투명 부채를 이용하여 각의 크기를 말할 수 없습니다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43"/>
          <p:cNvSpPr txBox="1"/>
          <p:nvPr/>
        </p:nvSpPr>
        <p:spPr>
          <a:xfrm>
            <a:off x="322537" y="1556792"/>
            <a:ext cx="656803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투명 부채를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이용하여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주차선이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이루는 각의 크기를 말할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72" y="168233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1439652" y="2238109"/>
            <a:ext cx="4284476" cy="2018983"/>
            <a:chOff x="4139952" y="1556792"/>
            <a:chExt cx="6084677" cy="286729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/>
            <a:srcRect l="20937" t="7943"/>
            <a:stretch/>
          </p:blipFill>
          <p:spPr>
            <a:xfrm>
              <a:off x="4139952" y="1556792"/>
              <a:ext cx="3509330" cy="286729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6"/>
            <a:srcRect t="7943" r="22146"/>
            <a:stretch/>
          </p:blipFill>
          <p:spPr>
            <a:xfrm>
              <a:off x="7636597" y="1556792"/>
              <a:ext cx="2588032" cy="2867296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3874460"/>
            <a:ext cx="382632" cy="382632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231563" y="2258066"/>
            <a:ext cx="2083982" cy="10269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119301" y="2304604"/>
            <a:ext cx="2316961" cy="9803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주차선이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이루는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각의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크기는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부챗살이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이루는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각의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개수로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말할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수 없네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4" name="이등변 삼각형 53"/>
          <p:cNvSpPr/>
          <p:nvPr/>
        </p:nvSpPr>
        <p:spPr>
          <a:xfrm rot="16200000" flipV="1">
            <a:off x="2372653" y="2727186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075119" y="2905826"/>
            <a:ext cx="1877683" cy="8794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5116598" y="2885778"/>
            <a:ext cx="1803581" cy="9566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각의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크기를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정확하게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말할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수는 없을까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</a:rPr>
              <a:t>?</a:t>
            </a:r>
            <a:endParaRPr lang="ko-KR" altLang="en-US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이등변 삼각형 56"/>
          <p:cNvSpPr/>
          <p:nvPr/>
        </p:nvSpPr>
        <p:spPr>
          <a:xfrm rot="10800000" flipV="1">
            <a:off x="5418093" y="2707378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1309" y="4165486"/>
            <a:ext cx="360000" cy="355000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8997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각도를 나타내는 단위인 도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˚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를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탭 누르면 나오기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38~41</a:t>
            </a:r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28~29</a:t>
            </a:r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468215"/>
            <a:ext cx="58983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각도기의 사용법을 알고 주어진 각의 크기를 잴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62683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17" name="모서리가 둥근 직사각형 17">
            <a:extLst>
              <a:ext uri="{FF2B5EF4-FFF2-40B4-BE49-F238E27FC236}">
                <a16:creationId xmlns:a16="http://schemas.microsoft.com/office/drawing/2014/main" xmlns="" id="{BBDEC26A-012C-4928-B3B4-873F7FCC2DA1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xmlns="" id="{CD1E1BD5-B009-41B8-AEA2-25058168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B479EE7-0A13-4D9E-B571-8B1586003F22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각도기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CF268915-DED4-42C9-8C54-F6CA6BAEFD90}"/>
              </a:ext>
            </a:extLst>
          </p:cNvPr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81" name="TextBox 43">
            <a:extLst>
              <a:ext uri="{FF2B5EF4-FFF2-40B4-BE49-F238E27FC236}">
                <a16:creationId xmlns:a16="http://schemas.microsoft.com/office/drawing/2014/main" xmlns="" id="{51898AF6-2FBD-4376-8621-52193B29B3E9}"/>
              </a:ext>
            </a:extLst>
          </p:cNvPr>
          <p:cNvSpPr txBox="1"/>
          <p:nvPr/>
        </p:nvSpPr>
        <p:spPr>
          <a:xfrm>
            <a:off x="251521" y="1615742"/>
            <a:ext cx="6552727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각의 크기를 정확하게 말하려면 어떻게 해야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하나요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3950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FADF124-7652-41CE-BE72-2E826EB140E4}"/>
              </a:ext>
            </a:extLst>
          </p:cNvPr>
          <p:cNvSpPr txBox="1"/>
          <p:nvPr/>
        </p:nvSpPr>
        <p:spPr>
          <a:xfrm>
            <a:off x="389042" y="1007440"/>
            <a:ext cx="558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각의 크기를 나타내는 단위를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6389F1FA-D1F2-4F2E-AB60-CC9AFD23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5725803" y="50298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C6B4201-1BCB-4F7A-BF6C-C301A94A4220}"/>
              </a:ext>
            </a:extLst>
          </p:cNvPr>
          <p:cNvSpPr/>
          <p:nvPr/>
        </p:nvSpPr>
        <p:spPr bwMode="auto">
          <a:xfrm>
            <a:off x="307044" y="2058328"/>
            <a:ext cx="6425195" cy="44258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   부챗살이 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이루는 각보다 더 작은 각의 단위가 필요합니다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F6E3EEC5-C184-4583-9FE3-2E8E55778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258" y="1880828"/>
            <a:ext cx="360000" cy="355000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42" y="2103919"/>
            <a:ext cx="437315" cy="35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362193" y="1976020"/>
            <a:ext cx="245506" cy="25579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0404" y="1508304"/>
            <a:ext cx="6801328" cy="3976604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2"/>
            <a:ext cx="6918956" cy="573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939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-17851" y="14127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각의 크기는 얼마일까요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7507" y="10167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각의 크기를 나타내는 단위를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7C422B4-0302-4D68-A506-8BC179652AF9}"/>
              </a:ext>
            </a:extLst>
          </p:cNvPr>
          <p:cNvSpPr/>
          <p:nvPr/>
        </p:nvSpPr>
        <p:spPr>
          <a:xfrm>
            <a:off x="192744" y="1580942"/>
            <a:ext cx="6738987" cy="2252398"/>
          </a:xfrm>
          <a:prstGeom prst="rect">
            <a:avLst/>
          </a:prstGeom>
          <a:solidFill>
            <a:srgbClr val="3366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각의 크기를           </a:t>
            </a:r>
            <a:r>
              <a:rPr lang="ko-KR" altLang="en-US" sz="19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각도를 나타내는 단위에는</a:t>
            </a:r>
            <a:endParaRPr lang="en-US" altLang="ko-KR" sz="19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가 </a:t>
            </a: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직각의 크기를 똑같이 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나눈 것 중 하나를 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 하고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</a:t>
            </a: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씁니다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직각의 크기는          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3ECB5B57-01B5-44BC-B54A-0B318266A97F}"/>
              </a:ext>
            </a:extLst>
          </p:cNvPr>
          <p:cNvSpPr/>
          <p:nvPr/>
        </p:nvSpPr>
        <p:spPr bwMode="auto">
          <a:xfrm>
            <a:off x="1704147" y="1657389"/>
            <a:ext cx="756104" cy="399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각도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E3D45822-C95B-462A-B69A-13AB5DB42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185" y="1486905"/>
            <a:ext cx="360000" cy="355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FAF58CF-00F3-40F2-95A6-3D9141D618A2}"/>
              </a:ext>
            </a:extLst>
          </p:cNvPr>
          <p:cNvSpPr/>
          <p:nvPr/>
        </p:nvSpPr>
        <p:spPr bwMode="auto">
          <a:xfrm>
            <a:off x="287524" y="2048586"/>
            <a:ext cx="538098" cy="399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도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2B60D069-0141-420D-A934-F5DBF33A5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4" y="1916832"/>
            <a:ext cx="360000" cy="35500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95769D2-7CEF-4324-94B3-F2CB617D200B}"/>
              </a:ext>
            </a:extLst>
          </p:cNvPr>
          <p:cNvSpPr/>
          <p:nvPr/>
        </p:nvSpPr>
        <p:spPr bwMode="auto">
          <a:xfrm>
            <a:off x="5722089" y="2496703"/>
            <a:ext cx="756104" cy="399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도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9F2A69DE-489B-423C-A2B1-03CB74ED9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48" y="2348880"/>
            <a:ext cx="360000" cy="3550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BDB69A4-FE28-42B2-9201-F0BB5E3D2AED}"/>
              </a:ext>
            </a:extLst>
          </p:cNvPr>
          <p:cNvSpPr/>
          <p:nvPr/>
        </p:nvSpPr>
        <p:spPr bwMode="auto">
          <a:xfrm>
            <a:off x="975070" y="2957377"/>
            <a:ext cx="756104" cy="399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˚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0454ADFF-4F7B-4170-87ED-B8DC037E9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68" y="2809554"/>
            <a:ext cx="360000" cy="35500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D63CEE1-343F-4394-970D-AE938123A95E}"/>
              </a:ext>
            </a:extLst>
          </p:cNvPr>
          <p:cNvSpPr/>
          <p:nvPr/>
        </p:nvSpPr>
        <p:spPr bwMode="auto">
          <a:xfrm>
            <a:off x="1941669" y="3389425"/>
            <a:ext cx="756104" cy="399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90</a:t>
            </a: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˚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2CFD5B67-A82D-4CF2-BBF7-91705BA08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241602"/>
            <a:ext cx="360000" cy="355000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389849" y="1419366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602277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45705</TotalTime>
  <Words>2577</Words>
  <Application>Microsoft Office PowerPoint</Application>
  <PresentationFormat>화면 슬라이드 쇼(4:3)</PresentationFormat>
  <Paragraphs>851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7585</cp:revision>
  <cp:lastPrinted>2021-12-20T01:30:02Z</cp:lastPrinted>
  <dcterms:created xsi:type="dcterms:W3CDTF">2008-07-15T12:19:11Z</dcterms:created>
  <dcterms:modified xsi:type="dcterms:W3CDTF">2022-01-17T07:36:06Z</dcterms:modified>
</cp:coreProperties>
</file>